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272" r:id="rId4"/>
    <p:sldId id="273" r:id="rId5"/>
    <p:sldId id="274" r:id="rId6"/>
    <p:sldId id="275" r:id="rId7"/>
    <p:sldId id="269" r:id="rId8"/>
    <p:sldId id="268" r:id="rId9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E4F141"/>
    <a:srgbClr val="FCF26A"/>
    <a:srgbClr val="E0E450"/>
    <a:srgbClr val="F4F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5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>
          <a:xfrm>
            <a:off x="907869" y="6338026"/>
            <a:ext cx="2743200" cy="365125"/>
          </a:xfrm>
        </p:spPr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  <p:sp>
        <p:nvSpPr>
          <p:cNvPr id="7" name="Pravokutnik 6"/>
          <p:cNvSpPr/>
          <p:nvPr userDrawn="1"/>
        </p:nvSpPr>
        <p:spPr>
          <a:xfrm>
            <a:off x="0" y="6355635"/>
            <a:ext cx="12192000" cy="480593"/>
          </a:xfrm>
          <a:prstGeom prst="rect">
            <a:avLst/>
          </a:prstGeom>
          <a:solidFill>
            <a:srgbClr val="F4F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8" name="Slika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787" y="6380287"/>
            <a:ext cx="1646026" cy="43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875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99972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370044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6D2A9-06C3-46F5-B964-ABF9A06B5593}" type="datetimeFigureOut">
              <a:rPr lang="hr-HR"/>
              <a:pPr>
                <a:defRPr/>
              </a:pPr>
              <a:t>25.10.2020.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F41E77-C606-4807-B8AF-07397CF980F9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733819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6445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867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10912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4449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79107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8677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37863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smtClean="0"/>
              <a:t>Kliknite ikonu da biste dodali  sliku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88901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  <p:sp>
        <p:nvSpPr>
          <p:cNvPr id="7" name="Pravokutnik 6"/>
          <p:cNvSpPr/>
          <p:nvPr userDrawn="1"/>
        </p:nvSpPr>
        <p:spPr>
          <a:xfrm>
            <a:off x="0" y="6355635"/>
            <a:ext cx="12192000" cy="480593"/>
          </a:xfrm>
          <a:prstGeom prst="rect">
            <a:avLst/>
          </a:prstGeom>
          <a:solidFill>
            <a:srgbClr val="F4F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9" name="Slika 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75063"/>
          </a:xfrm>
          <a:prstGeom prst="rect">
            <a:avLst/>
          </a:prstGeom>
        </p:spPr>
      </p:pic>
      <p:pic>
        <p:nvPicPr>
          <p:cNvPr id="10" name="Slika 9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787" y="6380287"/>
            <a:ext cx="1646026" cy="43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029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e-sfera.hr/dodatni-digitalni-sadrzaji/bb87394f-b7a0-4954-b6f4-902ebb0fa16a/assets/video/nc1_t5_tromost_tijela_-_casa_i_papir.mp4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edu.glogster.com/glog/veza-mase-i-tromosti-tijela/30xltq89v7k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71988" y="2297851"/>
            <a:ext cx="8100811" cy="1470025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hr-HR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Veza mase i tromosti tijela</a:t>
            </a:r>
            <a:endParaRPr lang="hr-HR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itchFamily="34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8306872" y="5676363"/>
            <a:ext cx="2665927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hr-HR" sz="1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GIBANJE I SILA </a:t>
            </a:r>
            <a:endParaRPr lang="hr-HR" sz="18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74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vijezda s 5 krakova 4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2</a:t>
            </a:r>
          </a:p>
        </p:txBody>
      </p:sp>
      <p:sp>
        <p:nvSpPr>
          <p:cNvPr id="2" name="TekstniOkvir 1"/>
          <p:cNvSpPr txBox="1"/>
          <p:nvPr/>
        </p:nvSpPr>
        <p:spPr>
          <a:xfrm>
            <a:off x="1157836" y="806444"/>
            <a:ext cx="6194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dirty="0" smtClean="0">
                <a:solidFill>
                  <a:srgbClr val="000099"/>
                </a:solidFill>
              </a:rPr>
              <a:t>Razmislite</a:t>
            </a:r>
            <a:endParaRPr lang="hr-HR" sz="3200" dirty="0">
              <a:solidFill>
                <a:srgbClr val="000099"/>
              </a:solidFill>
            </a:endParaRPr>
          </a:p>
        </p:txBody>
      </p:sp>
      <p:pic>
        <p:nvPicPr>
          <p:cNvPr id="6" name="Picture 2" descr="C:\Users\Hp\Downloads\clapperboard-311792_1280.pn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1552" y="1071199"/>
            <a:ext cx="1098376" cy="1093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Slika 6"/>
          <p:cNvPicPr/>
          <p:nvPr/>
        </p:nvPicPr>
        <p:blipFill>
          <a:blip r:embed="rId4"/>
          <a:stretch>
            <a:fillRect/>
          </a:stretch>
        </p:blipFill>
        <p:spPr>
          <a:xfrm>
            <a:off x="10660347" y="2165196"/>
            <a:ext cx="1200785" cy="609193"/>
          </a:xfrm>
          <a:prstGeom prst="rect">
            <a:avLst/>
          </a:prstGeom>
        </p:spPr>
      </p:pic>
      <p:pic>
        <p:nvPicPr>
          <p:cNvPr id="3" name="Slika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6810" y="2663557"/>
            <a:ext cx="3296552" cy="3020067"/>
          </a:xfrm>
          <a:prstGeom prst="rect">
            <a:avLst/>
          </a:prstGeom>
        </p:spPr>
      </p:pic>
      <p:sp>
        <p:nvSpPr>
          <p:cNvPr id="4" name="TekstniOkvir 3"/>
          <p:cNvSpPr txBox="1"/>
          <p:nvPr/>
        </p:nvSpPr>
        <p:spPr>
          <a:xfrm>
            <a:off x="1157836" y="1508373"/>
            <a:ext cx="96475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dirty="0" smtClean="0"/>
              <a:t>Možemo li spustiti novčić u čašu da ga ne dodirnemo? </a:t>
            </a:r>
            <a:endParaRPr lang="hr-HR" sz="3200" dirty="0"/>
          </a:p>
        </p:txBody>
      </p:sp>
    </p:spTree>
    <p:extLst>
      <p:ext uri="{BB962C8B-B14F-4D97-AF65-F5344CB8AC3E}">
        <p14:creationId xmlns:p14="http://schemas.microsoft.com/office/powerpoint/2010/main" val="2723156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2"/>
          <p:cNvSpPr txBox="1">
            <a:spLocks noChangeArrowheads="1"/>
          </p:cNvSpPr>
          <p:nvPr/>
        </p:nvSpPr>
        <p:spPr bwMode="auto">
          <a:xfrm>
            <a:off x="1258099" y="1054885"/>
            <a:ext cx="573968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hr-HR" altLang="sr-Latn-RS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TIJELO SE GIBA </a:t>
            </a:r>
            <a:r>
              <a:rPr lang="hr-HR" altLang="sr-Latn-RS" sz="3200" dirty="0" smtClean="0">
                <a:latin typeface="+mn-lt"/>
                <a:cs typeface="Arial" panose="020B0604020202020204" pitchFamily="34" charset="0"/>
              </a:rPr>
              <a:t>-  mijenja tijekom vremena položaj u prostoru.</a:t>
            </a:r>
          </a:p>
          <a:p>
            <a:r>
              <a:rPr lang="hr-HR" altLang="sr-Latn-RS" sz="3200" dirty="0" smtClean="0">
                <a:latin typeface="+mn-lt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5364" name="TextBox 10"/>
          <p:cNvSpPr txBox="1">
            <a:spLocks noChangeArrowheads="1"/>
          </p:cNvSpPr>
          <p:nvPr/>
        </p:nvSpPr>
        <p:spPr bwMode="auto">
          <a:xfrm>
            <a:off x="5606938" y="4887533"/>
            <a:ext cx="184730" cy="52322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endParaRPr lang="en-US" altLang="sr-Latn-RS" sz="2800" b="1" i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10" name="Zvijezda s 5 krakova 9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2</a:t>
            </a:r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6156" y="3694765"/>
            <a:ext cx="3404977" cy="2269985"/>
          </a:xfrm>
          <a:prstGeom prst="rect">
            <a:avLst/>
          </a:prstGeom>
        </p:spPr>
      </p:pic>
      <p:sp>
        <p:nvSpPr>
          <p:cNvPr id="4" name="TekstniOkvir 3"/>
          <p:cNvSpPr txBox="1"/>
          <p:nvPr/>
        </p:nvSpPr>
        <p:spPr>
          <a:xfrm>
            <a:off x="1258099" y="3752540"/>
            <a:ext cx="609118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TIJELO MIRUJE </a:t>
            </a:r>
            <a:r>
              <a:rPr lang="hr-HR" sz="3200" dirty="0" smtClean="0"/>
              <a:t>– ne mijenja položaj u prostoru </a:t>
            </a:r>
            <a:endParaRPr lang="hr-HR" sz="3200" dirty="0"/>
          </a:p>
        </p:txBody>
      </p:sp>
      <p:pic>
        <p:nvPicPr>
          <p:cNvPr id="5" name="Slika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6156" y="1049037"/>
            <a:ext cx="3405313" cy="2263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481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vijezda s 5 krakova 6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2</a:t>
            </a:r>
          </a:p>
        </p:txBody>
      </p:sp>
      <p:sp>
        <p:nvSpPr>
          <p:cNvPr id="2" name="Pravokutnik 1"/>
          <p:cNvSpPr/>
          <p:nvPr/>
        </p:nvSpPr>
        <p:spPr>
          <a:xfrm>
            <a:off x="1469042" y="899388"/>
            <a:ext cx="75640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Primjer: Gibanje putnika u autobusu </a:t>
            </a:r>
            <a:endParaRPr lang="hr-HR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3002" y="1808974"/>
            <a:ext cx="3868089" cy="4188295"/>
          </a:xfrm>
          <a:prstGeom prst="rect">
            <a:avLst/>
          </a:prstGeom>
        </p:spPr>
      </p:pic>
      <p:sp>
        <p:nvSpPr>
          <p:cNvPr id="4" name="TekstniOkvir 3"/>
          <p:cNvSpPr txBox="1"/>
          <p:nvPr/>
        </p:nvSpPr>
        <p:spPr>
          <a:xfrm>
            <a:off x="5251091" y="1618197"/>
            <a:ext cx="644292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hr-HR" sz="3200" dirty="0"/>
              <a:t>Prirodno je svojstvo svakog tijela da nastoji ostati u stanju mirovanja ako miruje ili u stanju gibanja ako se giba</a:t>
            </a:r>
            <a:r>
              <a:rPr lang="hr-HR" sz="3200" dirty="0" smtClean="0"/>
              <a:t>.</a:t>
            </a:r>
          </a:p>
          <a:p>
            <a:pPr algn="ctr">
              <a:lnSpc>
                <a:spcPct val="150000"/>
              </a:lnSpc>
            </a:pPr>
            <a:r>
              <a:rPr lang="hr-HR" sz="3200" dirty="0" smtClean="0"/>
              <a:t> To </a:t>
            </a:r>
            <a:r>
              <a:rPr lang="hr-HR" sz="3200" dirty="0"/>
              <a:t>svojstvo nazivamo tromost ili inercija</a:t>
            </a:r>
            <a:r>
              <a:rPr lang="hr-HR" dirty="0"/>
              <a:t>. 	</a:t>
            </a:r>
          </a:p>
        </p:txBody>
      </p:sp>
    </p:spTree>
    <p:extLst>
      <p:ext uri="{BB962C8B-B14F-4D97-AF65-F5344CB8AC3E}">
        <p14:creationId xmlns:p14="http://schemas.microsoft.com/office/powerpoint/2010/main" val="1104939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extBox 2"/>
          <p:cNvSpPr txBox="1">
            <a:spLocks noChangeArrowheads="1"/>
          </p:cNvSpPr>
          <p:nvPr/>
        </p:nvSpPr>
        <p:spPr bwMode="auto">
          <a:xfrm>
            <a:off x="1278300" y="1824574"/>
            <a:ext cx="8973283" cy="671851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endParaRPr lang="en-US" sz="2800" dirty="0">
              <a:cs typeface="Arial" pitchFamily="34" charset="0"/>
            </a:endParaRPr>
          </a:p>
        </p:txBody>
      </p:sp>
      <p:sp>
        <p:nvSpPr>
          <p:cNvPr id="6" name="Zvijezda s 5 krakova 5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2</a:t>
            </a:r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294" y="2119033"/>
            <a:ext cx="3700958" cy="2061779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1157" y="2097340"/>
            <a:ext cx="3400023" cy="2083472"/>
          </a:xfrm>
          <a:prstGeom prst="rect">
            <a:avLst/>
          </a:prstGeom>
        </p:spPr>
      </p:pic>
      <p:pic>
        <p:nvPicPr>
          <p:cNvPr id="7" name="Slika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8085" y="2097341"/>
            <a:ext cx="3294924" cy="2083471"/>
          </a:xfrm>
          <a:prstGeom prst="rect">
            <a:avLst/>
          </a:prstGeom>
        </p:spPr>
      </p:pic>
      <p:sp>
        <p:nvSpPr>
          <p:cNvPr id="8" name="TekstniOkvir 7"/>
          <p:cNvSpPr txBox="1"/>
          <p:nvPr/>
        </p:nvSpPr>
        <p:spPr>
          <a:xfrm>
            <a:off x="447859" y="4548535"/>
            <a:ext cx="36763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KOLICA PRI  UBRZAVANJU  </a:t>
            </a:r>
            <a:endParaRPr lang="hr-HR" sz="2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kstniOkvir 10"/>
          <p:cNvSpPr txBox="1"/>
          <p:nvPr/>
        </p:nvSpPr>
        <p:spPr>
          <a:xfrm>
            <a:off x="4124252" y="4567991"/>
            <a:ext cx="36763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KOLICA MIRUJU  </a:t>
            </a:r>
            <a:endParaRPr lang="hr-HR" sz="2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kstniOkvir 11"/>
          <p:cNvSpPr txBox="1"/>
          <p:nvPr/>
        </p:nvSpPr>
        <p:spPr>
          <a:xfrm>
            <a:off x="7987350" y="4567991"/>
            <a:ext cx="36763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KOLICA PRI KOČENJU </a:t>
            </a:r>
            <a:endParaRPr lang="hr-HR" sz="2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26826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8" grpId="0" animBg="1"/>
      <p:bldP spid="8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67000" y="3011874"/>
            <a:ext cx="184731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algn="ctr">
              <a:defRPr/>
            </a:pPr>
            <a:endParaRPr lang="en-US" sz="2800" dirty="0">
              <a:cs typeface="Arial" pitchFamily="34" charset="0"/>
            </a:endParaRPr>
          </a:p>
        </p:txBody>
      </p:sp>
      <p:sp>
        <p:nvSpPr>
          <p:cNvPr id="8" name="Zvijezda s 5 krakova 7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2</a:t>
            </a:r>
          </a:p>
        </p:txBody>
      </p:sp>
      <p:sp>
        <p:nvSpPr>
          <p:cNvPr id="2" name="TekstniOkvir 1"/>
          <p:cNvSpPr txBox="1"/>
          <p:nvPr/>
        </p:nvSpPr>
        <p:spPr>
          <a:xfrm>
            <a:off x="1157590" y="971867"/>
            <a:ext cx="6130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Masa – mjera tromosti tijela </a:t>
            </a:r>
            <a:endParaRPr lang="hr-HR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1335" y="3633538"/>
            <a:ext cx="2245517" cy="2480343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8133" y="3633538"/>
            <a:ext cx="3447964" cy="2294479"/>
          </a:xfrm>
          <a:prstGeom prst="rect">
            <a:avLst/>
          </a:prstGeom>
        </p:spPr>
      </p:pic>
      <p:sp>
        <p:nvSpPr>
          <p:cNvPr id="9" name="TekstniOkvir 8"/>
          <p:cNvSpPr txBox="1"/>
          <p:nvPr/>
        </p:nvSpPr>
        <p:spPr>
          <a:xfrm>
            <a:off x="1082351" y="1618198"/>
            <a:ext cx="9710145" cy="1493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hr-HR" sz="3200" dirty="0" smtClean="0"/>
              <a:t>Masa tijela pokazuje kolika je njegova tromost.</a:t>
            </a:r>
          </a:p>
          <a:p>
            <a:pPr>
              <a:lnSpc>
                <a:spcPct val="150000"/>
              </a:lnSpc>
            </a:pPr>
            <a:r>
              <a:rPr lang="hr-HR" sz="3200" dirty="0" smtClean="0"/>
              <a:t>Što je tromost tijela veća, to je veća njegova masa. </a:t>
            </a:r>
            <a:endParaRPr lang="hr-HR" sz="3200" dirty="0"/>
          </a:p>
        </p:txBody>
      </p:sp>
    </p:spTree>
    <p:extLst>
      <p:ext uri="{BB962C8B-B14F-4D97-AF65-F5344CB8AC3E}">
        <p14:creationId xmlns:p14="http://schemas.microsoft.com/office/powerpoint/2010/main" val="3177269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ični oblačić 3"/>
          <p:cNvSpPr/>
          <p:nvPr/>
        </p:nvSpPr>
        <p:spPr>
          <a:xfrm>
            <a:off x="10698706" y="98006"/>
            <a:ext cx="1427327" cy="940061"/>
          </a:xfrm>
          <a:prstGeom prst="cloudCallou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5" name="Akcijski gumb: Pomoć 4">
            <a:hlinkClick r:id="" action="ppaction://noaction" highlightClick="1"/>
          </p:cNvPr>
          <p:cNvSpPr/>
          <p:nvPr/>
        </p:nvSpPr>
        <p:spPr>
          <a:xfrm>
            <a:off x="11026253" y="314170"/>
            <a:ext cx="655094" cy="507732"/>
          </a:xfrm>
          <a:prstGeom prst="actionButtonHelp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>
              <a:noFill/>
            </a:endParaRPr>
          </a:p>
        </p:txBody>
      </p:sp>
      <p:sp>
        <p:nvSpPr>
          <p:cNvPr id="6" name="Naslov 1"/>
          <p:cNvSpPr txBox="1">
            <a:spLocks/>
          </p:cNvSpPr>
          <p:nvPr/>
        </p:nvSpPr>
        <p:spPr>
          <a:xfrm>
            <a:off x="1392072" y="802951"/>
            <a:ext cx="11558516" cy="9400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lef" panose="00000500000000000000" pitchFamily="2" charset="-79"/>
              </a:rPr>
              <a:t>Jeste li razumjeli?</a:t>
            </a:r>
            <a:endParaRPr lang="hr-HR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lef" panose="00000500000000000000" pitchFamily="2" charset="-79"/>
            </a:endParaRPr>
          </a:p>
        </p:txBody>
      </p:sp>
      <p:sp>
        <p:nvSpPr>
          <p:cNvPr id="8" name="Zvijezda s 5 krakova 7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2</a:t>
            </a:r>
          </a:p>
        </p:txBody>
      </p:sp>
      <p:sp>
        <p:nvSpPr>
          <p:cNvPr id="7" name="TextBox 3"/>
          <p:cNvSpPr txBox="1">
            <a:spLocks noGrp="1" noChangeArrowheads="1"/>
          </p:cNvSpPr>
          <p:nvPr>
            <p:ph idx="1"/>
          </p:nvPr>
        </p:nvSpPr>
        <p:spPr bwMode="auto">
          <a:xfrm>
            <a:off x="838200" y="1825625"/>
            <a:ext cx="10497671" cy="3708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hr-HR" altLang="sr-Latn-RS" dirty="0" smtClean="0">
                <a:latin typeface="+mn-lt"/>
                <a:cs typeface="Arial" panose="020B0604020202020204" pitchFamily="34" charset="0"/>
              </a:rPr>
              <a:t>Kada se tijelo giba, a kada miruje? </a:t>
            </a:r>
          </a:p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hr-HR" altLang="sr-Latn-RS" dirty="0" smtClean="0">
                <a:latin typeface="+mn-lt"/>
                <a:cs typeface="Arial" panose="020B0604020202020204" pitchFamily="34" charset="0"/>
              </a:rPr>
              <a:t>Što je tromost? </a:t>
            </a:r>
          </a:p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hr-HR" altLang="sr-Latn-RS" dirty="0" smtClean="0">
                <a:latin typeface="+mn-lt"/>
                <a:cs typeface="Arial" panose="020B0604020202020204" pitchFamily="34" charset="0"/>
              </a:rPr>
              <a:t>Kako tromost tijela ovisi o njegovoj masi?</a:t>
            </a:r>
          </a:p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hr-HR" altLang="sr-Latn-RS" dirty="0" smtClean="0">
                <a:latin typeface="+mn-lt"/>
                <a:cs typeface="Arial" panose="020B0604020202020204" pitchFamily="34" charset="0"/>
              </a:rPr>
              <a:t>Ima li veću tromost automobil ili vlak? Kako se to očituje pri naglom kočenju? </a:t>
            </a:r>
            <a:endParaRPr lang="en-US" altLang="sr-Latn-RS" dirty="0"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777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vijezda s 5 krakova 4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2</a:t>
            </a:r>
          </a:p>
        </p:txBody>
      </p:sp>
      <p:sp>
        <p:nvSpPr>
          <p:cNvPr id="6" name="Naslov 1"/>
          <p:cNvSpPr>
            <a:spLocks noGrp="1"/>
          </p:cNvSpPr>
          <p:nvPr>
            <p:ph type="title"/>
          </p:nvPr>
        </p:nvSpPr>
        <p:spPr>
          <a:xfrm>
            <a:off x="1082351" y="751544"/>
            <a:ext cx="10207625" cy="1325563"/>
          </a:xfrm>
        </p:spPr>
        <p:txBody>
          <a:bodyPr>
            <a:noAutofit/>
          </a:bodyPr>
          <a:lstStyle/>
          <a:p>
            <a:pPr algn="ctr"/>
            <a:r>
              <a:rPr lang="hr-HR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Klikom na interaktivnu umnu mapu ponovite ključne pojmove i provjerite znanje </a:t>
            </a:r>
            <a:endParaRPr lang="hr-HR" sz="3600" dirty="0">
              <a:latin typeface="+mn-lt"/>
            </a:endParaRPr>
          </a:p>
        </p:txBody>
      </p:sp>
      <p:pic>
        <p:nvPicPr>
          <p:cNvPr id="3" name="Rezervirano mjesto sadržaja 2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169572" y="2012913"/>
            <a:ext cx="5600941" cy="416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23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ija3" id="{DABE7C06-3859-4085-A9F7-3DA94A5CA651}" vid="{1EB91ACA-D9B5-428A-AC3D-F5A39C58D1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Prezentacija3</Template>
  <TotalTime>239</TotalTime>
  <Words>167</Words>
  <Application>Microsoft Office PowerPoint</Application>
  <PresentationFormat>Široki zaslon</PresentationFormat>
  <Paragraphs>29</Paragraphs>
  <Slides>8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8</vt:i4>
      </vt:variant>
    </vt:vector>
  </HeadingPairs>
  <TitlesOfParts>
    <vt:vector size="13" baseType="lpstr">
      <vt:lpstr>Alef</vt:lpstr>
      <vt:lpstr>Arial</vt:lpstr>
      <vt:lpstr>Calibri</vt:lpstr>
      <vt:lpstr>Calibri Light</vt:lpstr>
      <vt:lpstr>Tema sustava Office</vt:lpstr>
      <vt:lpstr>Veza mase i tromosti tijela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Klikom na interaktivnu umnu mapu ponovite ključne pojmove i provjerite znanje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Korisnik</dc:creator>
  <cp:lastModifiedBy>Hp</cp:lastModifiedBy>
  <cp:revision>29</cp:revision>
  <dcterms:created xsi:type="dcterms:W3CDTF">2020-09-12T17:39:48Z</dcterms:created>
  <dcterms:modified xsi:type="dcterms:W3CDTF">2020-10-25T19:31:36Z</dcterms:modified>
</cp:coreProperties>
</file>